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799" r:id="rId4"/>
    <p:sldId id="267" r:id="rId5"/>
    <p:sldId id="621" r:id="rId6"/>
    <p:sldId id="801" r:id="rId7"/>
    <p:sldId id="802" r:id="rId8"/>
    <p:sldId id="803" r:id="rId9"/>
    <p:sldId id="800" r:id="rId10"/>
    <p:sldId id="792" r:id="rId11"/>
    <p:sldId id="617" r:id="rId12"/>
    <p:sldId id="797" r:id="rId13"/>
    <p:sldId id="631" r:id="rId14"/>
    <p:sldId id="796" r:id="rId15"/>
    <p:sldId id="63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7" autoAdjust="0"/>
    <p:restoredTop sz="86427"/>
  </p:normalViewPr>
  <p:slideViewPr>
    <p:cSldViewPr snapToGrid="0" snapToObjects="1">
      <p:cViewPr>
        <p:scale>
          <a:sx n="90" d="100"/>
          <a:sy n="90" d="100"/>
        </p:scale>
        <p:origin x="1864" y="1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CA6C6-73E4-EA47-8DA8-598C0EA56AC6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82EE0EA-6BCB-C446-8AD1-12E987602F07}">
      <dgm:prSet phldrT="[Text]" custT="1"/>
      <dgm:spPr>
        <a:solidFill>
          <a:schemeClr val="tx2"/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2000" dirty="0"/>
            <a:t>Required </a:t>
          </a:r>
        </a:p>
      </dgm:t>
    </dgm:pt>
    <dgm:pt modelId="{3C82C5E6-FE12-CF42-A807-979CF3893AD1}" type="parTrans" cxnId="{11BD3408-788E-4A40-A260-05B6BF3AC887}">
      <dgm:prSet/>
      <dgm:spPr/>
      <dgm:t>
        <a:bodyPr/>
        <a:lstStyle/>
        <a:p>
          <a:endParaRPr lang="nl-NL"/>
        </a:p>
      </dgm:t>
    </dgm:pt>
    <dgm:pt modelId="{7799B53C-BB6B-874E-A6C8-480958DF80DC}" type="sibTrans" cxnId="{11BD3408-788E-4A40-A260-05B6BF3AC887}">
      <dgm:prSet/>
      <dgm:spPr/>
      <dgm:t>
        <a:bodyPr/>
        <a:lstStyle/>
        <a:p>
          <a:endParaRPr lang="nl-NL"/>
        </a:p>
      </dgm:t>
    </dgm:pt>
    <dgm:pt modelId="{0E886994-2DB2-9A4B-9ED2-636AB2D8F506}">
      <dgm:prSet phldrT="[Text]" custT="1"/>
      <dgm:spPr>
        <a:solidFill>
          <a:schemeClr val="tx2"/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2000" dirty="0"/>
            <a:t>Possible</a:t>
          </a:r>
        </a:p>
      </dgm:t>
    </dgm:pt>
    <dgm:pt modelId="{E654B7AA-23D1-7D44-B7C1-753B66CD0CB7}" type="parTrans" cxnId="{B3BEF265-1E35-1A4C-96E1-06AD40B428ED}">
      <dgm:prSet/>
      <dgm:spPr/>
      <dgm:t>
        <a:bodyPr/>
        <a:lstStyle/>
        <a:p>
          <a:endParaRPr lang="nl-NL"/>
        </a:p>
      </dgm:t>
    </dgm:pt>
    <dgm:pt modelId="{D8A88517-1908-394B-B4A0-464F0E080680}" type="sibTrans" cxnId="{B3BEF265-1E35-1A4C-96E1-06AD40B428ED}">
      <dgm:prSet/>
      <dgm:spPr/>
      <dgm:t>
        <a:bodyPr/>
        <a:lstStyle/>
        <a:p>
          <a:endParaRPr lang="nl-NL"/>
        </a:p>
      </dgm:t>
    </dgm:pt>
    <dgm:pt modelId="{FA5FA2B6-ED86-1B42-B67E-A6983594D615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36576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nl-NL" sz="1200" kern="1200" baseline="0" dirty="0"/>
            <a:t>Activity Custom Fields </a:t>
          </a:r>
          <a:r>
            <a:rPr lang="nl-NL" sz="1100" kern="1200" baseline="0" dirty="0"/>
            <a:t>(7-15)</a:t>
          </a:r>
          <a:endParaRPr lang="nl-NL" sz="1200" kern="1200" baseline="0" dirty="0"/>
        </a:p>
      </dgm:t>
    </dgm:pt>
    <dgm:pt modelId="{49EE5E22-592A-5048-AAC8-924AA9DAEEA8}" type="parTrans" cxnId="{AEAED903-A336-D243-81FE-BC21345FB43E}">
      <dgm:prSet/>
      <dgm:spPr/>
      <dgm:t>
        <a:bodyPr/>
        <a:lstStyle/>
        <a:p>
          <a:endParaRPr lang="nl-NL"/>
        </a:p>
      </dgm:t>
    </dgm:pt>
    <dgm:pt modelId="{0990B87A-8D7C-D345-89DF-D06942C3E6EA}" type="sibTrans" cxnId="{AEAED903-A336-D243-81FE-BC21345FB43E}">
      <dgm:prSet/>
      <dgm:spPr/>
      <dgm:t>
        <a:bodyPr/>
        <a:lstStyle/>
        <a:p>
          <a:endParaRPr lang="nl-NL"/>
        </a:p>
      </dgm:t>
    </dgm:pt>
    <dgm:pt modelId="{1988B4D0-B5D2-164C-8483-E7EC6871A3B6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1600" dirty="0"/>
            <a:t>Work-flow Rules</a:t>
          </a:r>
        </a:p>
      </dgm:t>
    </dgm:pt>
    <dgm:pt modelId="{737D2A9D-96D7-6043-A221-71DA11DECBB8}" type="sibTrans" cxnId="{01F1F8CB-D02C-A541-A709-06D2FE6C02E1}">
      <dgm:prSet/>
      <dgm:spPr/>
      <dgm:t>
        <a:bodyPr/>
        <a:lstStyle/>
        <a:p>
          <a:endParaRPr lang="nl-NL"/>
        </a:p>
      </dgm:t>
    </dgm:pt>
    <dgm:pt modelId="{7ED699B4-F5EB-4F40-AB57-359557E9EBBF}" type="parTrans" cxnId="{01F1F8CB-D02C-A541-A709-06D2FE6C02E1}">
      <dgm:prSet/>
      <dgm:spPr/>
      <dgm:t>
        <a:bodyPr/>
        <a:lstStyle/>
        <a:p>
          <a:endParaRPr lang="nl-NL"/>
        </a:p>
      </dgm:t>
    </dgm:pt>
    <dgm:pt modelId="{F0B1663D-1AB4-47BD-96E4-0688A6E723FE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nl-NL" sz="1600" kern="1200" baseline="0" dirty="0"/>
            <a:t>Integration User in SFDC</a:t>
          </a:r>
        </a:p>
      </dgm:t>
    </dgm:pt>
    <dgm:pt modelId="{2B14B96B-B611-41BC-B9DB-7BBA5D7B9820}" type="parTrans" cxnId="{A2D71D96-BC46-40CF-9CB1-1F38C214A3CB}">
      <dgm:prSet/>
      <dgm:spPr/>
      <dgm:t>
        <a:bodyPr/>
        <a:lstStyle/>
        <a:p>
          <a:endParaRPr lang="en-US"/>
        </a:p>
      </dgm:t>
    </dgm:pt>
    <dgm:pt modelId="{502F6666-11BD-45B5-874E-8D3E2047654B}" type="sibTrans" cxnId="{A2D71D96-BC46-40CF-9CB1-1F38C214A3CB}">
      <dgm:prSet/>
      <dgm:spPr/>
      <dgm:t>
        <a:bodyPr/>
        <a:lstStyle/>
        <a:p>
          <a:endParaRPr lang="en-US"/>
        </a:p>
      </dgm:t>
    </dgm:pt>
    <dgm:pt modelId="{00EFB145-6E64-4C7B-8112-A7652FF56A34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nl-NL" sz="1600" kern="1200" baseline="0" dirty="0"/>
            <a:t>Unmanaged Package(s): </a:t>
          </a:r>
        </a:p>
      </dgm:t>
    </dgm:pt>
    <dgm:pt modelId="{85D7724B-AECE-443A-A45F-2F9983430C7E}" type="parTrans" cxnId="{84DE9447-73AC-4B71-B95F-225F6A6604A1}">
      <dgm:prSet/>
      <dgm:spPr/>
      <dgm:t>
        <a:bodyPr/>
        <a:lstStyle/>
        <a:p>
          <a:endParaRPr lang="en-US"/>
        </a:p>
      </dgm:t>
    </dgm:pt>
    <dgm:pt modelId="{1B01460C-36E2-4FAC-A33C-15FB0A6E7242}" type="sibTrans" cxnId="{84DE9447-73AC-4B71-B95F-225F6A6604A1}">
      <dgm:prSet/>
      <dgm:spPr/>
      <dgm:t>
        <a:bodyPr/>
        <a:lstStyle/>
        <a:p>
          <a:endParaRPr lang="en-US"/>
        </a:p>
      </dgm:t>
    </dgm:pt>
    <dgm:pt modelId="{03BA7EE2-7065-40A4-B825-D5807315E5E4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nl-NL" sz="1600" kern="1200" baseline="0" dirty="0"/>
            <a:t>List Views</a:t>
          </a:r>
        </a:p>
      </dgm:t>
    </dgm:pt>
    <dgm:pt modelId="{D8C067DC-CC3F-4F40-8F7D-A1AD3C96251C}" type="sibTrans" cxnId="{E0AF9029-97DB-44C2-BD3E-3D7179A71D1C}">
      <dgm:prSet/>
      <dgm:spPr/>
      <dgm:t>
        <a:bodyPr/>
        <a:lstStyle/>
        <a:p>
          <a:endParaRPr lang="en-US"/>
        </a:p>
      </dgm:t>
    </dgm:pt>
    <dgm:pt modelId="{E8B19D23-223C-4C3B-8EC4-1DE24FC9D261}" type="parTrans" cxnId="{E0AF9029-97DB-44C2-BD3E-3D7179A71D1C}">
      <dgm:prSet/>
      <dgm:spPr/>
      <dgm:t>
        <a:bodyPr/>
        <a:lstStyle/>
        <a:p>
          <a:endParaRPr lang="en-US"/>
        </a:p>
      </dgm:t>
    </dgm:pt>
    <dgm:pt modelId="{D1C8693D-6C55-4F4B-B2B9-3F7D6E56236F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36576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nl-NL" sz="1200" kern="1200" baseline="0" dirty="0"/>
            <a:t>Lead/Contact (4-6)</a:t>
          </a:r>
        </a:p>
      </dgm:t>
    </dgm:pt>
    <dgm:pt modelId="{9E3B6FFA-DD84-40B3-B0D3-75F3AC988563}" type="parTrans" cxnId="{B185AC08-83E9-4690-9FAA-7A0818AA1E54}">
      <dgm:prSet/>
      <dgm:spPr/>
      <dgm:t>
        <a:bodyPr/>
        <a:lstStyle/>
        <a:p>
          <a:endParaRPr lang="en-US"/>
        </a:p>
      </dgm:t>
    </dgm:pt>
    <dgm:pt modelId="{80112624-C8D0-43D4-A2B9-6C114441B25C}" type="sibTrans" cxnId="{B185AC08-83E9-4690-9FAA-7A0818AA1E54}">
      <dgm:prSet/>
      <dgm:spPr/>
      <dgm:t>
        <a:bodyPr/>
        <a:lstStyle/>
        <a:p>
          <a:endParaRPr lang="en-US"/>
        </a:p>
      </dgm:t>
    </dgm:pt>
    <dgm:pt modelId="{C0C2EF8A-3035-43F6-9357-7B8490194926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36576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nl-NL" sz="1200" kern="1200" baseline="0" dirty="0"/>
            <a:t>Reporting</a:t>
          </a:r>
          <a:endParaRPr lang="nl-NL" sz="1400" kern="1200" baseline="0" dirty="0"/>
        </a:p>
      </dgm:t>
    </dgm:pt>
    <dgm:pt modelId="{DDBACC20-0986-41C9-8287-2804C1DDD26B}" type="parTrans" cxnId="{3A0A4ED0-3EDD-4E00-B6EC-D32AEFA770C5}">
      <dgm:prSet/>
      <dgm:spPr/>
      <dgm:t>
        <a:bodyPr/>
        <a:lstStyle/>
        <a:p>
          <a:endParaRPr lang="en-US"/>
        </a:p>
      </dgm:t>
    </dgm:pt>
    <dgm:pt modelId="{331FF4FE-3B74-43B2-AF4F-D26349C66EFB}" type="sibTrans" cxnId="{3A0A4ED0-3EDD-4E00-B6EC-D32AEFA770C5}">
      <dgm:prSet/>
      <dgm:spPr/>
      <dgm:t>
        <a:bodyPr/>
        <a:lstStyle/>
        <a:p>
          <a:endParaRPr lang="en-US"/>
        </a:p>
      </dgm:t>
    </dgm:pt>
    <dgm:pt modelId="{E8A1335A-E788-4679-9AF0-1FC88B143EEC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nl-NL" sz="1600" dirty="0"/>
        </a:p>
      </dgm:t>
    </dgm:pt>
    <dgm:pt modelId="{49A7AF83-CF27-405F-83E4-16E844683ABA}" type="parTrans" cxnId="{604EBEC3-DA86-40AD-BCAF-1987BC8E670B}">
      <dgm:prSet/>
      <dgm:spPr/>
      <dgm:t>
        <a:bodyPr/>
        <a:lstStyle/>
        <a:p>
          <a:endParaRPr lang="en-US"/>
        </a:p>
      </dgm:t>
    </dgm:pt>
    <dgm:pt modelId="{DFD74C48-0A17-4C35-90E1-7EA4F0750356}" type="sibTrans" cxnId="{604EBEC3-DA86-40AD-BCAF-1987BC8E670B}">
      <dgm:prSet/>
      <dgm:spPr/>
      <dgm:t>
        <a:bodyPr/>
        <a:lstStyle/>
        <a:p>
          <a:endParaRPr lang="en-US"/>
        </a:p>
      </dgm:t>
    </dgm:pt>
    <dgm:pt modelId="{4746B624-7393-4F73-98D9-C5440717DC0F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1600" dirty="0"/>
            <a:t>User profile permissions</a:t>
          </a:r>
        </a:p>
      </dgm:t>
    </dgm:pt>
    <dgm:pt modelId="{835BF837-740C-4CC3-8B81-BE7587A43D7E}" type="parTrans" cxnId="{44FFE72E-7AA2-42F2-86F1-13734C6EA89D}">
      <dgm:prSet/>
      <dgm:spPr/>
      <dgm:t>
        <a:bodyPr/>
        <a:lstStyle/>
        <a:p>
          <a:endParaRPr lang="en-US"/>
        </a:p>
      </dgm:t>
    </dgm:pt>
    <dgm:pt modelId="{547AF754-C0E9-4875-BBBC-A1646E32FFF0}" type="sibTrans" cxnId="{44FFE72E-7AA2-42F2-86F1-13734C6EA89D}">
      <dgm:prSet/>
      <dgm:spPr/>
      <dgm:t>
        <a:bodyPr/>
        <a:lstStyle/>
        <a:p>
          <a:endParaRPr lang="en-US"/>
        </a:p>
      </dgm:t>
    </dgm:pt>
    <dgm:pt modelId="{E4A8C53C-9EF6-46C6-9631-5C410AC7E767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1600" dirty="0"/>
            <a:t>Additional custom fields</a:t>
          </a:r>
        </a:p>
      </dgm:t>
    </dgm:pt>
    <dgm:pt modelId="{7BAF907C-1C50-442A-8B52-69366A678B48}" type="sibTrans" cxnId="{573313E6-1831-4AE2-90C0-3A008D7520E5}">
      <dgm:prSet/>
      <dgm:spPr/>
      <dgm:t>
        <a:bodyPr/>
        <a:lstStyle/>
        <a:p>
          <a:endParaRPr lang="en-US"/>
        </a:p>
      </dgm:t>
    </dgm:pt>
    <dgm:pt modelId="{0EB5F9A2-3495-42A6-957F-FCB30C085BB2}" type="parTrans" cxnId="{573313E6-1831-4AE2-90C0-3A008D7520E5}">
      <dgm:prSet/>
      <dgm:spPr/>
      <dgm:t>
        <a:bodyPr/>
        <a:lstStyle/>
        <a:p>
          <a:endParaRPr lang="en-US"/>
        </a:p>
      </dgm:t>
    </dgm:pt>
    <dgm:pt modelId="{188558D2-25E9-3B45-9F8D-CB4F24078801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nl-NL" sz="1600" kern="1200" baseline="0" dirty="0"/>
            <a:t>Page </a:t>
          </a:r>
          <a:r>
            <a:rPr lang="nl-NL" sz="1600" kern="1200" baseline="0" dirty="0" err="1"/>
            <a:t>Layouts</a:t>
          </a:r>
          <a:endParaRPr lang="nl-NL" sz="1600" kern="1200" baseline="0" dirty="0"/>
        </a:p>
      </dgm:t>
    </dgm:pt>
    <dgm:pt modelId="{41F5188D-B4DD-4446-AF1B-2F4BE559C974}" type="parTrans" cxnId="{DFCB9E64-6ECE-584A-9AF7-5EB7FEB89AEC}">
      <dgm:prSet/>
      <dgm:spPr/>
      <dgm:t>
        <a:bodyPr/>
        <a:lstStyle/>
        <a:p>
          <a:endParaRPr lang="en-US"/>
        </a:p>
      </dgm:t>
    </dgm:pt>
    <dgm:pt modelId="{5DD18987-A58D-0642-9A5F-25CA042F2CC2}" type="sibTrans" cxnId="{DFCB9E64-6ECE-584A-9AF7-5EB7FEB89AEC}">
      <dgm:prSet/>
      <dgm:spPr/>
      <dgm:t>
        <a:bodyPr/>
        <a:lstStyle/>
        <a:p>
          <a:endParaRPr lang="en-US"/>
        </a:p>
      </dgm:t>
    </dgm:pt>
    <dgm:pt modelId="{03B2C2D2-F88F-484A-8B98-7705B7A77D99}" type="pres">
      <dgm:prSet presAssocID="{075CA6C6-73E4-EA47-8DA8-598C0EA56AC6}" presName="Name0" presStyleCnt="0">
        <dgm:presLayoutVars>
          <dgm:dir/>
          <dgm:animLvl val="lvl"/>
          <dgm:resizeHandles val="exact"/>
        </dgm:presLayoutVars>
      </dgm:prSet>
      <dgm:spPr/>
    </dgm:pt>
    <dgm:pt modelId="{A769F206-5273-E349-8AA9-AC3A2C989E9C}" type="pres">
      <dgm:prSet presAssocID="{282EE0EA-6BCB-C446-8AD1-12E987602F07}" presName="composite" presStyleCnt="0"/>
      <dgm:spPr/>
    </dgm:pt>
    <dgm:pt modelId="{86D180F9-746F-D84F-A096-85B094C29AE1}" type="pres">
      <dgm:prSet presAssocID="{282EE0EA-6BCB-C446-8AD1-12E987602F0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8353ABC-03AA-FD4C-9790-04D588BF7009}" type="pres">
      <dgm:prSet presAssocID="{282EE0EA-6BCB-C446-8AD1-12E987602F07}" presName="desTx" presStyleLbl="alignAccFollowNode1" presStyleIdx="0" presStyleCnt="2" custLinFactNeighborX="1" custLinFactNeighborY="268">
        <dgm:presLayoutVars>
          <dgm:bulletEnabled val="1"/>
        </dgm:presLayoutVars>
      </dgm:prSet>
      <dgm:spPr/>
    </dgm:pt>
    <dgm:pt modelId="{0343F85E-F632-0045-A059-011198FC783E}" type="pres">
      <dgm:prSet presAssocID="{7799B53C-BB6B-874E-A6C8-480958DF80DC}" presName="space" presStyleCnt="0"/>
      <dgm:spPr/>
    </dgm:pt>
    <dgm:pt modelId="{ED525350-5796-4844-974F-39D0318631A4}" type="pres">
      <dgm:prSet presAssocID="{0E886994-2DB2-9A4B-9ED2-636AB2D8F506}" presName="composite" presStyleCnt="0"/>
      <dgm:spPr/>
    </dgm:pt>
    <dgm:pt modelId="{39282193-03FA-5942-A4B6-7C43E1C2FD0A}" type="pres">
      <dgm:prSet presAssocID="{0E886994-2DB2-9A4B-9ED2-636AB2D8F50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A8FE986-9E5B-654A-BF37-1E40C0F85647}" type="pres">
      <dgm:prSet presAssocID="{0E886994-2DB2-9A4B-9ED2-636AB2D8F506}" presName="desTx" presStyleLbl="alignAccFollowNode1" presStyleIdx="1" presStyleCnt="2" custLinFactNeighborX="1" custLinFactNeighborY="268">
        <dgm:presLayoutVars>
          <dgm:bulletEnabled val="1"/>
        </dgm:presLayoutVars>
      </dgm:prSet>
      <dgm:spPr/>
    </dgm:pt>
  </dgm:ptLst>
  <dgm:cxnLst>
    <dgm:cxn modelId="{AEAED903-A336-D243-81FE-BC21345FB43E}" srcId="{00EFB145-6E64-4C7B-8112-A7652FF56A34}" destId="{FA5FA2B6-ED86-1B42-B67E-A6983594D615}" srcOrd="0" destOrd="0" parTransId="{49EE5E22-592A-5048-AAC8-924AA9DAEEA8}" sibTransId="{0990B87A-8D7C-D345-89DF-D06942C3E6EA}"/>
    <dgm:cxn modelId="{11BD3408-788E-4A40-A260-05B6BF3AC887}" srcId="{075CA6C6-73E4-EA47-8DA8-598C0EA56AC6}" destId="{282EE0EA-6BCB-C446-8AD1-12E987602F07}" srcOrd="0" destOrd="0" parTransId="{3C82C5E6-FE12-CF42-A807-979CF3893AD1}" sibTransId="{7799B53C-BB6B-874E-A6C8-480958DF80DC}"/>
    <dgm:cxn modelId="{B185AC08-83E9-4690-9FAA-7A0818AA1E54}" srcId="{00EFB145-6E64-4C7B-8112-A7652FF56A34}" destId="{D1C8693D-6C55-4F4B-B2B9-3F7D6E56236F}" srcOrd="1" destOrd="0" parTransId="{9E3B6FFA-DD84-40B3-B0D3-75F3AC988563}" sibTransId="{80112624-C8D0-43D4-A2B9-6C114441B25C}"/>
    <dgm:cxn modelId="{BC8F8F0E-23DF-46B2-B0E1-9A03599D5D46}" type="presOf" srcId="{C0C2EF8A-3035-43F6-9357-7B8490194926}" destId="{18353ABC-03AA-FD4C-9790-04D588BF7009}" srcOrd="0" destOrd="4" presId="urn:microsoft.com/office/officeart/2005/8/layout/hList1"/>
    <dgm:cxn modelId="{A9B0781D-3D4E-8A45-8956-3C23E566DF7E}" type="presOf" srcId="{075CA6C6-73E4-EA47-8DA8-598C0EA56AC6}" destId="{03B2C2D2-F88F-484A-8B98-7705B7A77D99}" srcOrd="0" destOrd="0" presId="urn:microsoft.com/office/officeart/2005/8/layout/hList1"/>
    <dgm:cxn modelId="{E0AF9029-97DB-44C2-BD3E-3D7179A71D1C}" srcId="{282EE0EA-6BCB-C446-8AD1-12E987602F07}" destId="{03BA7EE2-7065-40A4-B825-D5807315E5E4}" srcOrd="2" destOrd="0" parTransId="{E8B19D23-223C-4C3B-8EC4-1DE24FC9D261}" sibTransId="{D8C067DC-CC3F-4F40-8F7D-A1AD3C96251C}"/>
    <dgm:cxn modelId="{44FFE72E-7AA2-42F2-86F1-13734C6EA89D}" srcId="{0E886994-2DB2-9A4B-9ED2-636AB2D8F506}" destId="{4746B624-7393-4F73-98D9-C5440717DC0F}" srcOrd="2" destOrd="0" parTransId="{835BF837-740C-4CC3-8B81-BE7587A43D7E}" sibTransId="{547AF754-C0E9-4875-BBBC-A1646E32FFF0}"/>
    <dgm:cxn modelId="{1D308245-5666-45BD-BE66-A1C51589DAED}" type="presOf" srcId="{D1C8693D-6C55-4F4B-B2B9-3F7D6E56236F}" destId="{18353ABC-03AA-FD4C-9790-04D588BF7009}" srcOrd="0" destOrd="3" presId="urn:microsoft.com/office/officeart/2005/8/layout/hList1"/>
    <dgm:cxn modelId="{84DE9447-73AC-4B71-B95F-225F6A6604A1}" srcId="{282EE0EA-6BCB-C446-8AD1-12E987602F07}" destId="{00EFB145-6E64-4C7B-8112-A7652FF56A34}" srcOrd="1" destOrd="0" parTransId="{85D7724B-AECE-443A-A45F-2F9983430C7E}" sibTransId="{1B01460C-36E2-4FAC-A33C-15FB0A6E7242}"/>
    <dgm:cxn modelId="{5D3B904D-8B5F-4CEC-B2BC-5D14140A4BE4}" type="presOf" srcId="{E4A8C53C-9EF6-46C6-9631-5C410AC7E767}" destId="{8A8FE986-9E5B-654A-BF37-1E40C0F85647}" srcOrd="0" destOrd="1" presId="urn:microsoft.com/office/officeart/2005/8/layout/hList1"/>
    <dgm:cxn modelId="{CD739A60-E745-4ADC-8BEF-276857053E6E}" type="presOf" srcId="{00EFB145-6E64-4C7B-8112-A7652FF56A34}" destId="{18353ABC-03AA-FD4C-9790-04D588BF7009}" srcOrd="0" destOrd="1" presId="urn:microsoft.com/office/officeart/2005/8/layout/hList1"/>
    <dgm:cxn modelId="{DFCB9E64-6ECE-584A-9AF7-5EB7FEB89AEC}" srcId="{282EE0EA-6BCB-C446-8AD1-12E987602F07}" destId="{188558D2-25E9-3B45-9F8D-CB4F24078801}" srcOrd="3" destOrd="0" parTransId="{41F5188D-B4DD-4446-AF1B-2F4BE559C974}" sibTransId="{5DD18987-A58D-0642-9A5F-25CA042F2CC2}"/>
    <dgm:cxn modelId="{B3BEF265-1E35-1A4C-96E1-06AD40B428ED}" srcId="{075CA6C6-73E4-EA47-8DA8-598C0EA56AC6}" destId="{0E886994-2DB2-9A4B-9ED2-636AB2D8F506}" srcOrd="1" destOrd="0" parTransId="{E654B7AA-23D1-7D44-B7C1-753B66CD0CB7}" sibTransId="{D8A88517-1908-394B-B4A0-464F0E080680}"/>
    <dgm:cxn modelId="{2C459E86-FCAD-9249-AF38-030E83729AA3}" type="presOf" srcId="{282EE0EA-6BCB-C446-8AD1-12E987602F07}" destId="{86D180F9-746F-D84F-A096-85B094C29AE1}" srcOrd="0" destOrd="0" presId="urn:microsoft.com/office/officeart/2005/8/layout/hList1"/>
    <dgm:cxn modelId="{44510A8E-82A7-4EE8-9718-10F7370FB4A3}" type="presOf" srcId="{03BA7EE2-7065-40A4-B825-D5807315E5E4}" destId="{18353ABC-03AA-FD4C-9790-04D588BF7009}" srcOrd="0" destOrd="5" presId="urn:microsoft.com/office/officeart/2005/8/layout/hList1"/>
    <dgm:cxn modelId="{A2D71D96-BC46-40CF-9CB1-1F38C214A3CB}" srcId="{282EE0EA-6BCB-C446-8AD1-12E987602F07}" destId="{F0B1663D-1AB4-47BD-96E4-0688A6E723FE}" srcOrd="0" destOrd="0" parTransId="{2B14B96B-B611-41BC-B9DB-7BBA5D7B9820}" sibTransId="{502F6666-11BD-45B5-874E-8D3E2047654B}"/>
    <dgm:cxn modelId="{BFFA76AC-6DAB-4F69-90CD-78F71946776A}" type="presOf" srcId="{E8A1335A-E788-4679-9AF0-1FC88B143EEC}" destId="{8A8FE986-9E5B-654A-BF37-1E40C0F85647}" srcOrd="0" destOrd="3" presId="urn:microsoft.com/office/officeart/2005/8/layout/hList1"/>
    <dgm:cxn modelId="{783997BF-684C-D449-8F33-A04514C20712}" type="presOf" srcId="{FA5FA2B6-ED86-1B42-B67E-A6983594D615}" destId="{18353ABC-03AA-FD4C-9790-04D588BF7009}" srcOrd="0" destOrd="2" presId="urn:microsoft.com/office/officeart/2005/8/layout/hList1"/>
    <dgm:cxn modelId="{604EBEC3-DA86-40AD-BCAF-1987BC8E670B}" srcId="{0E886994-2DB2-9A4B-9ED2-636AB2D8F506}" destId="{E8A1335A-E788-4679-9AF0-1FC88B143EEC}" srcOrd="3" destOrd="0" parTransId="{49A7AF83-CF27-405F-83E4-16E844683ABA}" sibTransId="{DFD74C48-0A17-4C35-90E1-7EA4F0750356}"/>
    <dgm:cxn modelId="{F2C2C9C9-0146-4C73-9EF0-FA87C4AF2EB2}" type="presOf" srcId="{F0B1663D-1AB4-47BD-96E4-0688A6E723FE}" destId="{18353ABC-03AA-FD4C-9790-04D588BF7009}" srcOrd="0" destOrd="0" presId="urn:microsoft.com/office/officeart/2005/8/layout/hList1"/>
    <dgm:cxn modelId="{01F1F8CB-D02C-A541-A709-06D2FE6C02E1}" srcId="{0E886994-2DB2-9A4B-9ED2-636AB2D8F506}" destId="{1988B4D0-B5D2-164C-8483-E7EC6871A3B6}" srcOrd="0" destOrd="0" parTransId="{7ED699B4-F5EB-4F40-AB57-359557E9EBBF}" sibTransId="{737D2A9D-96D7-6043-A221-71DA11DECBB8}"/>
    <dgm:cxn modelId="{3A0A4ED0-3EDD-4E00-B6EC-D32AEFA770C5}" srcId="{00EFB145-6E64-4C7B-8112-A7652FF56A34}" destId="{C0C2EF8A-3035-43F6-9357-7B8490194926}" srcOrd="2" destOrd="0" parTransId="{DDBACC20-0986-41C9-8287-2804C1DDD26B}" sibTransId="{331FF4FE-3B74-43B2-AF4F-D26349C66EFB}"/>
    <dgm:cxn modelId="{8A168CD5-093A-094C-B276-25D7FB153DFE}" type="presOf" srcId="{188558D2-25E9-3B45-9F8D-CB4F24078801}" destId="{18353ABC-03AA-FD4C-9790-04D588BF7009}" srcOrd="0" destOrd="6" presId="urn:microsoft.com/office/officeart/2005/8/layout/hList1"/>
    <dgm:cxn modelId="{7E7C55DA-2119-C64A-87D4-B773A0A33988}" type="presOf" srcId="{1988B4D0-B5D2-164C-8483-E7EC6871A3B6}" destId="{8A8FE986-9E5B-654A-BF37-1E40C0F85647}" srcOrd="0" destOrd="0" presId="urn:microsoft.com/office/officeart/2005/8/layout/hList1"/>
    <dgm:cxn modelId="{C8BC80DF-E8B9-49AD-9709-4B2D5DF55F55}" type="presOf" srcId="{4746B624-7393-4F73-98D9-C5440717DC0F}" destId="{8A8FE986-9E5B-654A-BF37-1E40C0F85647}" srcOrd="0" destOrd="2" presId="urn:microsoft.com/office/officeart/2005/8/layout/hList1"/>
    <dgm:cxn modelId="{573313E6-1831-4AE2-90C0-3A008D7520E5}" srcId="{0E886994-2DB2-9A4B-9ED2-636AB2D8F506}" destId="{E4A8C53C-9EF6-46C6-9631-5C410AC7E767}" srcOrd="1" destOrd="0" parTransId="{0EB5F9A2-3495-42A6-957F-FCB30C085BB2}" sibTransId="{7BAF907C-1C50-442A-8B52-69366A678B48}"/>
    <dgm:cxn modelId="{2C6592E7-5108-9444-BE2F-8E7753C6C5AD}" type="presOf" srcId="{0E886994-2DB2-9A4B-9ED2-636AB2D8F506}" destId="{39282193-03FA-5942-A4B6-7C43E1C2FD0A}" srcOrd="0" destOrd="0" presId="urn:microsoft.com/office/officeart/2005/8/layout/hList1"/>
    <dgm:cxn modelId="{6D8A44BF-9FDF-9E41-B9E1-E2064486092D}" type="presParOf" srcId="{03B2C2D2-F88F-484A-8B98-7705B7A77D99}" destId="{A769F206-5273-E349-8AA9-AC3A2C989E9C}" srcOrd="0" destOrd="0" presId="urn:microsoft.com/office/officeart/2005/8/layout/hList1"/>
    <dgm:cxn modelId="{E494AE16-5DEB-5146-AEF2-0BB7BDA58D07}" type="presParOf" srcId="{A769F206-5273-E349-8AA9-AC3A2C989E9C}" destId="{86D180F9-746F-D84F-A096-85B094C29AE1}" srcOrd="0" destOrd="0" presId="urn:microsoft.com/office/officeart/2005/8/layout/hList1"/>
    <dgm:cxn modelId="{874DD594-782D-264F-8E03-D026F54397A8}" type="presParOf" srcId="{A769F206-5273-E349-8AA9-AC3A2C989E9C}" destId="{18353ABC-03AA-FD4C-9790-04D588BF7009}" srcOrd="1" destOrd="0" presId="urn:microsoft.com/office/officeart/2005/8/layout/hList1"/>
    <dgm:cxn modelId="{213BACF6-0809-6A45-9BF4-E8D908D5E679}" type="presParOf" srcId="{03B2C2D2-F88F-484A-8B98-7705B7A77D99}" destId="{0343F85E-F632-0045-A059-011198FC783E}" srcOrd="1" destOrd="0" presId="urn:microsoft.com/office/officeart/2005/8/layout/hList1"/>
    <dgm:cxn modelId="{12268A80-AFE6-E74E-9E7F-3A88DBA56160}" type="presParOf" srcId="{03B2C2D2-F88F-484A-8B98-7705B7A77D99}" destId="{ED525350-5796-4844-974F-39D0318631A4}" srcOrd="2" destOrd="0" presId="urn:microsoft.com/office/officeart/2005/8/layout/hList1"/>
    <dgm:cxn modelId="{40F381AD-DC3B-7445-A453-2756BBAB27ED}" type="presParOf" srcId="{ED525350-5796-4844-974F-39D0318631A4}" destId="{39282193-03FA-5942-A4B6-7C43E1C2FD0A}" srcOrd="0" destOrd="0" presId="urn:microsoft.com/office/officeart/2005/8/layout/hList1"/>
    <dgm:cxn modelId="{BBF7514B-B8B5-3648-937F-C404271DFDD6}" type="presParOf" srcId="{ED525350-5796-4844-974F-39D0318631A4}" destId="{8A8FE986-9E5B-654A-BF37-1E40C0F85647}" srcOrd="1" destOrd="0" presId="urn:microsoft.com/office/officeart/2005/8/layout/hList1"/>
  </dgm:cxnLst>
  <dgm:bg>
    <a:effectLst>
      <a:glow rad="63500">
        <a:schemeClr val="accent5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dgm:bg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180F9-746F-D84F-A096-85B094C29AE1}">
      <dsp:nvSpPr>
        <dsp:cNvPr id="0" name=""/>
        <dsp:cNvSpPr/>
      </dsp:nvSpPr>
      <dsp:spPr>
        <a:xfrm>
          <a:off x="35" y="142586"/>
          <a:ext cx="3400325" cy="1360130"/>
        </a:xfrm>
        <a:prstGeom prst="rect">
          <a:avLst/>
        </a:prstGeom>
        <a:solidFill>
          <a:schemeClr val="tx2"/>
        </a:solidFill>
        <a:ln w="63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Required </a:t>
          </a:r>
        </a:p>
      </dsp:txBody>
      <dsp:txXfrm>
        <a:off x="35" y="142586"/>
        <a:ext cx="3400325" cy="1360130"/>
      </dsp:txXfrm>
    </dsp:sp>
    <dsp:sp modelId="{18353ABC-03AA-FD4C-9790-04D588BF7009}">
      <dsp:nvSpPr>
        <dsp:cNvPr id="0" name=""/>
        <dsp:cNvSpPr/>
      </dsp:nvSpPr>
      <dsp:spPr>
        <a:xfrm>
          <a:off x="69" y="1510367"/>
          <a:ext cx="3400325" cy="2854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baseline="0" dirty="0"/>
            <a:t>Integration User in SFDC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baseline="0" dirty="0"/>
            <a:t>Unmanaged Package(s): </a:t>
          </a:r>
        </a:p>
        <a:p>
          <a:pPr marL="36576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baseline="0" dirty="0"/>
            <a:t>Activity Custom Fields </a:t>
          </a:r>
          <a:r>
            <a:rPr lang="nl-NL" sz="1100" kern="1200" baseline="0" dirty="0"/>
            <a:t>(7-15)</a:t>
          </a:r>
          <a:endParaRPr lang="nl-NL" sz="1200" kern="1200" baseline="0" dirty="0"/>
        </a:p>
        <a:p>
          <a:pPr marL="36576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baseline="0" dirty="0"/>
            <a:t>Lead/Contact (4-6)</a:t>
          </a:r>
        </a:p>
        <a:p>
          <a:pPr marL="36576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baseline="0" dirty="0"/>
            <a:t>Reporting</a:t>
          </a:r>
          <a:endParaRPr lang="nl-NL" sz="1400" kern="1200" baseline="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baseline="0" dirty="0"/>
            <a:t>List Views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baseline="0" dirty="0"/>
            <a:t>Page </a:t>
          </a:r>
          <a:r>
            <a:rPr lang="nl-NL" sz="1600" kern="1200" baseline="0" dirty="0" err="1"/>
            <a:t>Layouts</a:t>
          </a:r>
          <a:endParaRPr lang="nl-NL" sz="1600" kern="1200" baseline="0" dirty="0"/>
        </a:p>
      </dsp:txBody>
      <dsp:txXfrm>
        <a:off x="69" y="1510367"/>
        <a:ext cx="3400325" cy="2854800"/>
      </dsp:txXfrm>
    </dsp:sp>
    <dsp:sp modelId="{39282193-03FA-5942-A4B6-7C43E1C2FD0A}">
      <dsp:nvSpPr>
        <dsp:cNvPr id="0" name=""/>
        <dsp:cNvSpPr/>
      </dsp:nvSpPr>
      <dsp:spPr>
        <a:xfrm>
          <a:off x="3876406" y="142586"/>
          <a:ext cx="3400325" cy="1360130"/>
        </a:xfrm>
        <a:prstGeom prst="rect">
          <a:avLst/>
        </a:prstGeom>
        <a:solidFill>
          <a:schemeClr val="tx2"/>
        </a:solidFill>
        <a:ln w="63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Possible</a:t>
          </a:r>
        </a:p>
      </dsp:txBody>
      <dsp:txXfrm>
        <a:off x="3876406" y="142586"/>
        <a:ext cx="3400325" cy="1360130"/>
      </dsp:txXfrm>
    </dsp:sp>
    <dsp:sp modelId="{8A8FE986-9E5B-654A-BF37-1E40C0F85647}">
      <dsp:nvSpPr>
        <dsp:cNvPr id="0" name=""/>
        <dsp:cNvSpPr/>
      </dsp:nvSpPr>
      <dsp:spPr>
        <a:xfrm>
          <a:off x="3876440" y="1510367"/>
          <a:ext cx="3400325" cy="2854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Work-flow Rules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Additional custom fields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User profile permissions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600" kern="1200" dirty="0"/>
        </a:p>
      </dsp:txBody>
      <dsp:txXfrm>
        <a:off x="3876440" y="1510367"/>
        <a:ext cx="3400325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7C109-6F98-1142-AC69-D6BB9B1B689A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08464-D97C-DC48-B6F7-335DA719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A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674B50-E071-EE4B-9DC2-55306BB9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0206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full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49248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0A6A5-3CFB-CC47-AD90-4AB2EE77C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0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Width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 algn="ctr"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47923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0A6A5-3CFB-CC47-AD90-4AB2EE77C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9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3415748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9235" y="1470991"/>
            <a:ext cx="687304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A6FF3-4883-D04E-8452-6E1999E3D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8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819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8765" y="1470991"/>
            <a:ext cx="516351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4887" y="1470991"/>
            <a:ext cx="516351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8A2726-00CA-084D-A208-11A48E047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9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B6F82-9C3B-4644-8CEE-5656D875B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4" y="6111239"/>
            <a:ext cx="1647513" cy="538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38F498-8F89-0C48-B675-4BF101ED374A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rgbClr val="FFD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359F3-8D9E-7146-8307-6E6306EBAE5E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rgbClr val="FFD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82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C7CCB1-AD1F-344E-A858-5F3A4B3C0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6E02F87-CC64-574D-ACB0-9263115BCD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8E030-FFD7-CF49-87F3-1E29F5D0F3D2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FB266-F7EE-504B-9EEC-E310D2E86ABA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808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B5887B-6D4D-1F4D-A201-66FF3AF93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F9500DA-16A9-C049-9237-9C8CE4C610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6FC15-211B-F445-9683-AF0FE6908BDA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B461C-6075-0A4B-9F9C-A5063ACA4707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3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84B4F-4E6E-6D4D-95C6-23499BAB24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11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DBA28C-4997-8944-AC19-2644C748D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2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C4F50E-3A3B-FC4C-B618-AAB393890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6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4630D-73C0-774C-8E26-4AAB2518C1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0205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A838D-9950-1B4A-AFDB-09B1F4E72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4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1F8311-9019-9E41-8D1A-98C75D1236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6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1F30F-A3DE-D644-AFB8-0DC4E2EAC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649D55-8DFB-594E-96BB-B1988D1015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78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649D55-8DFB-594E-96BB-B1988D10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8FB3C8-6C01-9149-AC9A-5A7D2E4546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6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649D55-8DFB-594E-96BB-B1988D10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1E7820-DD15-E742-9F83-351AEAA0E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1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7366" y="516317"/>
            <a:ext cx="484698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"/>
            <a:ext cx="6003235" cy="685799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14052" y="1470991"/>
            <a:ext cx="485029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4052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4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16317"/>
            <a:ext cx="4847184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8764" y="0"/>
            <a:ext cx="6003235" cy="685799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4887" y="1457739"/>
            <a:ext cx="4850296" cy="449248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26447D-1DE9-3942-8D11-5CA6BEC83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887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8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0A6A5-3CFB-CC47-AD90-4AB2EE77C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83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21644-29D9-114C-A369-FE77CCF36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60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54272" y="1213554"/>
            <a:ext cx="11531328" cy="4867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4272" y="195073"/>
            <a:ext cx="11683456" cy="7281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7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C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5B943-F96B-4944-A9D8-23E3EA012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0696" y="3191494"/>
            <a:ext cx="4141304" cy="3666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868" y="1122363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7868" y="4005470"/>
            <a:ext cx="9144000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DB620-E66A-A04D-8CC1-A840B6F7C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0411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3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6DE250-3C5D-4A42-BD7C-ADF3C8DE4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0694" y="3191493"/>
            <a:ext cx="4141306" cy="3666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868" y="1122363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7868" y="4005470"/>
            <a:ext cx="9144000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052C5-92D6-D14B-9D85-D16C0D8F5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0411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8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5264" y="1492477"/>
            <a:ext cx="5989307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5264" y="4375584"/>
            <a:ext cx="5989307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</a:t>
            </a:r>
          </a:p>
          <a:p>
            <a:r>
              <a:rPr lang="en-US" dirty="0"/>
              <a:t>REVENUE ACCELERATION.</a:t>
            </a:r>
          </a:p>
          <a:p>
            <a:r>
              <a:rPr lang="en-US" dirty="0"/>
              <a:t>REAL RESULTS.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B54F6-CE60-4A4E-BE4C-C5C9B60C0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514" y="5983514"/>
            <a:ext cx="874486" cy="874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BA0A4-4CA6-A542-BBF9-26C11C66FB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62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F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5264" y="1492477"/>
            <a:ext cx="5989307" cy="2387600"/>
          </a:xfrm>
        </p:spPr>
        <p:txBody>
          <a:bodyPr anchor="b"/>
          <a:lstStyle>
            <a:lvl1pPr algn="l">
              <a:defRPr sz="6000" b="1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5264" y="4375584"/>
            <a:ext cx="5989307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</a:t>
            </a:r>
          </a:p>
          <a:p>
            <a:r>
              <a:rPr lang="en-US" dirty="0"/>
              <a:t>REVENUE ACCELERATION.</a:t>
            </a:r>
          </a:p>
          <a:p>
            <a:r>
              <a:rPr lang="en-US" dirty="0"/>
              <a:t>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ECBDA-061A-5643-B2F8-1EF2C41C3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514" y="5983514"/>
            <a:ext cx="874486" cy="874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200FEF-EEBF-9F44-A250-8CD815883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8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B6F82-9C3B-4644-8CEE-5656D875B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4" y="6111239"/>
            <a:ext cx="1647513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78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7CCB1-AD1F-344E-A858-5F3A4B3C0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5887B-6D4D-1F4D-A201-66FF3AF93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8E9A37-65F1-E242-A6BD-600109B4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C2BC-EB29-DC4A-A759-445978B6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CB0CB-BB9E-9A45-AA9D-A932EF41E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96821-DD26-394E-9C4F-C1B00992AB44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50279-12AC-5D42-A8F6-54ECC289D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8572-8D95-C14B-9A85-865D1E81F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759A-BD72-E14D-9F05-1623E101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0" r:id="rId3"/>
    <p:sldLayoutId id="2147483670" r:id="rId4"/>
    <p:sldLayoutId id="2147483684" r:id="rId5"/>
    <p:sldLayoutId id="2147483685" r:id="rId6"/>
    <p:sldLayoutId id="2147483661" r:id="rId7"/>
    <p:sldLayoutId id="2147483662" r:id="rId8"/>
    <p:sldLayoutId id="2147483663" r:id="rId9"/>
    <p:sldLayoutId id="2147483650" r:id="rId10"/>
    <p:sldLayoutId id="2147483672" r:id="rId11"/>
    <p:sldLayoutId id="2147483666" r:id="rId12"/>
    <p:sldLayoutId id="2147483664" r:id="rId13"/>
    <p:sldLayoutId id="2147483686" r:id="rId14"/>
    <p:sldLayoutId id="2147483687" r:id="rId15"/>
    <p:sldLayoutId id="2147483688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69" r:id="rId25"/>
    <p:sldLayoutId id="2147483668" r:id="rId26"/>
    <p:sldLayoutId id="2147483673" r:id="rId27"/>
    <p:sldLayoutId id="2147483674" r:id="rId28"/>
    <p:sldLayoutId id="214748368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helpcenter.xant.ai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eynd.com/app/logi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025F-0896-4E37-A19B-EF4B9255E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Playbooks for SFDC Onboarding Kick-off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2CB82-1DF4-4E3A-B118-1FEEEEEC4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269720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E517A2-C06F-4CBC-A249-EBC819F7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72" y="1069621"/>
            <a:ext cx="11531328" cy="486701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800" dirty="0">
                <a:solidFill>
                  <a:schemeClr val="accent1"/>
                </a:solidFill>
              </a:rPr>
              <a:t>Onboarding Scope: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Configurable Software Products/Features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Play framework &amp; content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Enrollment strategies (incl. Auto-Enrollment)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Automation rules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Email templates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User/Team Setup &amp; Permissions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Call Recording settings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Email tracking restrictions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Reports and Dashboards via CRM (related to Playbooks) Software Configuration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XANT will work with up to: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2 users &amp; 1 Admin Licenses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1 persona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1 production instance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263AC3-17F8-497E-8AC3-4CC81FBB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72" y="166719"/>
            <a:ext cx="11683456" cy="72813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Review Statement of work (SOW)</a:t>
            </a:r>
          </a:p>
        </p:txBody>
      </p:sp>
    </p:spTree>
    <p:extLst>
      <p:ext uri="{BB962C8B-B14F-4D97-AF65-F5344CB8AC3E}">
        <p14:creationId xmlns:p14="http://schemas.microsoft.com/office/powerpoint/2010/main" val="262099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Salesforce.com Changes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6916934"/>
              </p:ext>
            </p:extLst>
          </p:nvPr>
        </p:nvGraphicFramePr>
        <p:xfrm>
          <a:off x="2457616" y="1413985"/>
          <a:ext cx="7276768" cy="450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6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930E5E-26D3-1549-AFD1-9089DB5D4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30" y="685802"/>
            <a:ext cx="7579657" cy="460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786AF-498E-034C-A8E5-193C7448F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269" y="2273115"/>
            <a:ext cx="2801391" cy="456206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20A5AB-6C9C-4AAF-898D-D4D37555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72" y="1363544"/>
            <a:ext cx="4195601" cy="263370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http://www.helpcenter.xant.ai/</a:t>
            </a:r>
            <a:endParaRPr lang="en-US" sz="1800" dirty="0">
              <a:solidFill>
                <a:schemeClr val="accent1"/>
              </a:solidFill>
              <a:latin typeface="Roboto" panose="02000000000000000000" pitchFamily="2" charset="0"/>
              <a:ea typeface="+mn-ea"/>
              <a:cs typeface="+mn-cs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US" sz="1800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XANT Support: </a:t>
            </a:r>
          </a:p>
          <a:p>
            <a:pPr lvl="1"/>
            <a:r>
              <a:rPr lang="en-US" sz="1800" b="1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Call</a:t>
            </a:r>
            <a:r>
              <a:rPr lang="en-US" sz="1800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: 866-593-2807</a:t>
            </a:r>
          </a:p>
          <a:p>
            <a:pPr lvl="1"/>
            <a:r>
              <a:rPr lang="en-US" sz="1800" b="1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Instant Chat</a:t>
            </a:r>
            <a:r>
              <a:rPr lang="en-US" sz="1800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 from Playbooks Manager app or Extension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65511C-ADC3-4A85-A6B7-83688A54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  <a:latin typeface="Roboto Medium" panose="02000000000000000000" pitchFamily="2" charset="0"/>
              </a:rPr>
              <a:t>Additional</a:t>
            </a:r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  <a:latin typeface="Roboto Medium" panose="02000000000000000000" pitchFamily="2" charset="0"/>
              </a:rPr>
              <a:t>resources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7CE95-52D0-4886-8A9D-6E102ED4E8C7}"/>
              </a:ext>
            </a:extLst>
          </p:cNvPr>
          <p:cNvSpPr/>
          <p:nvPr/>
        </p:nvSpPr>
        <p:spPr>
          <a:xfrm>
            <a:off x="9230996" y="6163959"/>
            <a:ext cx="1910576" cy="41874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7EF5C-B234-49DB-851C-1D551E48CB5C}"/>
              </a:ext>
            </a:extLst>
          </p:cNvPr>
          <p:cNvSpPr txBox="1"/>
          <p:nvPr/>
        </p:nvSpPr>
        <p:spPr>
          <a:xfrm>
            <a:off x="538884" y="5661500"/>
            <a:ext cx="590697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Roboto" panose="02000000000000000000" pitchFamily="2" charset="0"/>
              </a:rPr>
              <a:t>Support available </a:t>
            </a:r>
            <a:r>
              <a:rPr lang="en-US" b="1" dirty="0">
                <a:solidFill>
                  <a:schemeClr val="accent1"/>
                </a:solidFill>
                <a:latin typeface="Roboto" panose="02000000000000000000" pitchFamily="2" charset="0"/>
              </a:rPr>
              <a:t>8am to 6pm MST</a:t>
            </a:r>
            <a:r>
              <a:rPr lang="en-US" dirty="0">
                <a:solidFill>
                  <a:schemeClr val="accent1"/>
                </a:solidFill>
                <a:latin typeface="Roboto" panose="02000000000000000000" pitchFamily="2" charset="0"/>
              </a:rPr>
              <a:t> to assist with technical matters during &amp; after onboarding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F2D4185-820D-402D-97B1-72C3EEA67BBE}"/>
              </a:ext>
            </a:extLst>
          </p:cNvPr>
          <p:cNvSpPr/>
          <p:nvPr/>
        </p:nvSpPr>
        <p:spPr>
          <a:xfrm>
            <a:off x="10758965" y="729044"/>
            <a:ext cx="549508" cy="379092"/>
          </a:xfrm>
          <a:prstGeom prst="rightArrow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b="1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1</a:t>
            </a:r>
            <a:endParaRPr lang="en-US" sz="1867" b="1" dirty="0">
              <a:solidFill>
                <a:schemeClr val="accent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D780090-16C0-4AF9-9735-4BFF0764E98C}"/>
              </a:ext>
            </a:extLst>
          </p:cNvPr>
          <p:cNvSpPr/>
          <p:nvPr/>
        </p:nvSpPr>
        <p:spPr>
          <a:xfrm>
            <a:off x="3900366" y="4801412"/>
            <a:ext cx="549508" cy="379092"/>
          </a:xfrm>
          <a:prstGeom prst="rightArrow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b="1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2</a:t>
            </a:r>
            <a:endParaRPr lang="en-US" sz="1867" b="1" dirty="0">
              <a:solidFill>
                <a:schemeClr val="accent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3061F4-3333-42A5-AAB3-33C7BF3CF0CF}"/>
              </a:ext>
            </a:extLst>
          </p:cNvPr>
          <p:cNvSpPr/>
          <p:nvPr/>
        </p:nvSpPr>
        <p:spPr>
          <a:xfrm>
            <a:off x="3903222" y="4175054"/>
            <a:ext cx="549508" cy="379092"/>
          </a:xfrm>
          <a:prstGeom prst="rightArrow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b="1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3</a:t>
            </a:r>
            <a:endParaRPr lang="en-US" sz="1867" b="1" dirty="0">
              <a:solidFill>
                <a:schemeClr val="accent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4AA9E-92CB-4F98-B84F-EB563387E830}"/>
              </a:ext>
            </a:extLst>
          </p:cNvPr>
          <p:cNvSpPr txBox="1"/>
          <p:nvPr/>
        </p:nvSpPr>
        <p:spPr>
          <a:xfrm>
            <a:off x="7831888" y="219054"/>
            <a:ext cx="2173437" cy="379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Manager App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04194-4481-4291-BBCE-7A5F81054454}"/>
              </a:ext>
            </a:extLst>
          </p:cNvPr>
          <p:cNvSpPr txBox="1"/>
          <p:nvPr/>
        </p:nvSpPr>
        <p:spPr>
          <a:xfrm>
            <a:off x="9672245" y="1778151"/>
            <a:ext cx="2173437" cy="379656"/>
          </a:xfrm>
          <a:prstGeom prst="rect">
            <a:avLst/>
          </a:prstGeom>
          <a:noFill/>
          <a:ln>
            <a:solidFill>
              <a:srgbClr val="FFD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srgbClr val="FFFF00"/>
                </a:solidFill>
                <a:latin typeface="Lato" charset="0"/>
                <a:ea typeface="Lato" charset="0"/>
                <a:cs typeface="Lato" charset="0"/>
              </a:rPr>
              <a:t>Extension</a:t>
            </a:r>
          </a:p>
        </p:txBody>
      </p:sp>
    </p:spTree>
    <p:extLst>
      <p:ext uri="{BB962C8B-B14F-4D97-AF65-F5344CB8AC3E}">
        <p14:creationId xmlns:p14="http://schemas.microsoft.com/office/powerpoint/2010/main" val="106221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Next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7170" y="1276980"/>
            <a:ext cx="8816551" cy="406611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</a:t>
            </a:r>
            <a:r>
              <a:rPr lang="en-US" sz="26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SFDC Setup &amp; Playbooks Org Creation</a:t>
            </a:r>
          </a:p>
          <a:p>
            <a:pPr marL="1072869" lvl="1" indent="-463284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Together: Begin Technical Discovery</a:t>
            </a:r>
          </a:p>
          <a:p>
            <a:pPr marL="1072869" lvl="1" indent="-463284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Together: Configure Integration User</a:t>
            </a:r>
          </a:p>
          <a:p>
            <a:pPr marL="1072869" lvl="1" indent="-463284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Together: Install Package &amp; Provision your Playbooks Org</a:t>
            </a:r>
          </a:p>
          <a:p>
            <a:pPr marL="1072869" lvl="1" indent="-463284">
              <a:buFont typeface="+mj-lt"/>
              <a:buAutoNum type="arabicPeriod"/>
            </a:pPr>
            <a:r>
              <a:rPr lang="en-US" sz="1600" i="1" u="sng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</a:rPr>
              <a:t>On your own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: Technical Discovery Questionnaire</a:t>
            </a:r>
            <a:endParaRPr lang="en-US" sz="1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667" i="1" dirty="0">
                <a:solidFill>
                  <a:srgbClr val="000000"/>
                </a:solidFill>
                <a:latin typeface="Open Sans" panose="020B0606030504020204" pitchFamily="34" charset="0"/>
              </a:rPr>
              <a:t>NEXT</a:t>
            </a:r>
            <a:r>
              <a:rPr lang="en-US" sz="2667" dirty="0">
                <a:solidFill>
                  <a:srgbClr val="000000"/>
                </a:solidFill>
                <a:latin typeface="Open Sans" panose="020B0606030504020204" pitchFamily="34" charset="0"/>
              </a:rPr>
              <a:t>: Sales Process Discovery</a:t>
            </a:r>
            <a:endParaRPr lang="en-US" sz="266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66773" lvl="1" indent="-457189">
              <a:buFont typeface="+mj-lt"/>
              <a:buAutoNum type="arabicPeriod" startAt="4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Together: Understand your current sales process, sales cadence, &amp; CRM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1150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6396-759C-40B7-8B0E-99CE9A025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753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272" y="305909"/>
            <a:ext cx="11683456" cy="728132"/>
          </a:xfrm>
        </p:spPr>
        <p:txBody>
          <a:bodyPr>
            <a:normAutofit/>
          </a:bodyPr>
          <a:lstStyle/>
          <a:p>
            <a:r>
              <a:rPr lang="en-US" dirty="0"/>
              <a:t>Set up Integration user &amp; provision Playbooks 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F2BD0-2386-4B5B-AC28-0C846ADA78D2}"/>
              </a:ext>
            </a:extLst>
          </p:cNvPr>
          <p:cNvSpPr txBox="1"/>
          <p:nvPr/>
        </p:nvSpPr>
        <p:spPr>
          <a:xfrm>
            <a:off x="413113" y="1286863"/>
            <a:ext cx="11122395" cy="3144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1867" dirty="0">
                <a:latin typeface="Lato" charset="0"/>
                <a:ea typeface="Lato" charset="0"/>
                <a:cs typeface="Lato" charset="0"/>
              </a:rPr>
              <a:t>Decide who the Integration User will be</a:t>
            </a:r>
          </a:p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1867" dirty="0">
                <a:latin typeface="Lato" charset="0"/>
                <a:ea typeface="Lato" charset="0"/>
                <a:cs typeface="Lato" charset="0"/>
              </a:rPr>
              <a:t>Save email address on User Detail Page of Integration User in SFDC </a:t>
            </a:r>
            <a:r>
              <a:rPr lang="en-US" sz="1400" dirty="0">
                <a:latin typeface="Lato" charset="0"/>
                <a:ea typeface="Lato" charset="0"/>
                <a:cs typeface="Lato" charset="0"/>
              </a:rPr>
              <a:t>(Best practice is to create a new email account, but not required)</a:t>
            </a:r>
            <a:endParaRPr lang="en-US" sz="1867" dirty="0">
              <a:latin typeface="Lato" charset="0"/>
              <a:ea typeface="Lato" charset="0"/>
              <a:cs typeface="Lato" charset="0"/>
            </a:endParaRPr>
          </a:p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1867" dirty="0">
                <a:latin typeface="Lato" charset="0"/>
                <a:ea typeface="Lato" charset="0"/>
                <a:cs typeface="Lato" charset="0"/>
              </a:rPr>
              <a:t>Provision Playbooks org</a:t>
            </a:r>
          </a:p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1867" dirty="0">
                <a:latin typeface="Lato" charset="0"/>
                <a:ea typeface="Lato" charset="0"/>
                <a:cs typeface="Lato" charset="0"/>
              </a:rPr>
              <a:t>Install the Playbooks Unmanaged SFDC Package</a:t>
            </a:r>
          </a:p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1867" dirty="0">
                <a:latin typeface="Lato" charset="0"/>
                <a:ea typeface="Lato" charset="0"/>
                <a:cs typeface="Lato" charset="0"/>
              </a:rPr>
              <a:t>Log into Manager App and complete first-time user experience in Manager App (Connect to SFDC)</a:t>
            </a:r>
          </a:p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1867" dirty="0">
                <a:latin typeface="Lato" charset="0"/>
                <a:ea typeface="Lato" charset="0"/>
                <a:cs typeface="Lato" charset="0"/>
              </a:rPr>
              <a:t>Create a team and add the Integration User to the team</a:t>
            </a:r>
          </a:p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1867" dirty="0">
                <a:latin typeface="Lato" charset="0"/>
                <a:ea typeface="Lato" charset="0"/>
                <a:cs typeface="Lato" charset="0"/>
              </a:rPr>
              <a:t>Install extension</a:t>
            </a:r>
          </a:p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1867" dirty="0">
                <a:latin typeface="Lato" charset="0"/>
                <a:ea typeface="Lato" charset="0"/>
                <a:cs typeface="Lato" charset="0"/>
              </a:rPr>
              <a:t>Log into extension &amp; complete first-time user experience (Connect to SFDC &amp; Email)</a:t>
            </a:r>
          </a:p>
        </p:txBody>
      </p:sp>
    </p:spTree>
    <p:extLst>
      <p:ext uri="{BB962C8B-B14F-4D97-AF65-F5344CB8AC3E}">
        <p14:creationId xmlns:p14="http://schemas.microsoft.com/office/powerpoint/2010/main" val="368431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A5A6-43A0-4F91-817C-80FC9F93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CB81-C2B6-49A9-84AD-4DC5673E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Introductions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Governance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Process &amp; Timeline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SFDC Requirements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620C-7235-4038-98A8-F1290F8E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XANT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83B9D6-104D-4862-9CA3-44B770CF9247}"/>
              </a:ext>
            </a:extLst>
          </p:cNvPr>
          <p:cNvGrpSpPr/>
          <p:nvPr/>
        </p:nvGrpSpPr>
        <p:grpSpPr>
          <a:xfrm>
            <a:off x="4618660" y="4343400"/>
            <a:ext cx="2641473" cy="1440061"/>
            <a:chOff x="5541939" y="4478460"/>
            <a:chExt cx="2124559" cy="1381542"/>
          </a:xfrm>
        </p:grpSpPr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657B41B8-40FC-4FEB-BDAD-01DDAA27DCEA}"/>
                </a:ext>
              </a:extLst>
            </p:cNvPr>
            <p:cNvSpPr txBox="1">
              <a:spLocks/>
            </p:cNvSpPr>
            <p:nvPr/>
          </p:nvSpPr>
          <p:spPr>
            <a:xfrm>
              <a:off x="5654749" y="4478460"/>
              <a:ext cx="2011749" cy="113571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TC NAME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Technical Consultant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i="1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Initial onboarding onto the platform, SFDC + ISDC design &amp; configuration, user training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DB5F46C-3C50-4CA5-931C-A8E2148AA438}"/>
                </a:ext>
              </a:extLst>
            </p:cNvPr>
            <p:cNvCxnSpPr/>
            <p:nvPr/>
          </p:nvCxnSpPr>
          <p:spPr>
            <a:xfrm>
              <a:off x="5541939" y="4570739"/>
              <a:ext cx="0" cy="1289263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50C84-F6C0-469E-B215-9B44A3BCC993}"/>
              </a:ext>
            </a:extLst>
          </p:cNvPr>
          <p:cNvGrpSpPr/>
          <p:nvPr/>
        </p:nvGrpSpPr>
        <p:grpSpPr>
          <a:xfrm>
            <a:off x="7853396" y="4343400"/>
            <a:ext cx="2527444" cy="1440061"/>
            <a:chOff x="5541939" y="4478460"/>
            <a:chExt cx="2124559" cy="1381542"/>
          </a:xfrm>
        </p:grpSpPr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A21F266A-8FA7-40E6-B98D-974D18AD183A}"/>
                </a:ext>
              </a:extLst>
            </p:cNvPr>
            <p:cNvSpPr txBox="1">
              <a:spLocks/>
            </p:cNvSpPr>
            <p:nvPr/>
          </p:nvSpPr>
          <p:spPr>
            <a:xfrm>
              <a:off x="5654749" y="4478460"/>
              <a:ext cx="2011749" cy="113571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AE NAME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Account Executive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i="1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Assists customer with acquiring more licenses for new teams/departments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AC3F72-D43E-4000-9F51-16AB3AD83232}"/>
                </a:ext>
              </a:extLst>
            </p:cNvPr>
            <p:cNvCxnSpPr/>
            <p:nvPr/>
          </p:nvCxnSpPr>
          <p:spPr>
            <a:xfrm>
              <a:off x="5541939" y="4570739"/>
              <a:ext cx="0" cy="1289263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45B50-EC9E-4C91-BE7D-EF54A50CD8AF}"/>
              </a:ext>
            </a:extLst>
          </p:cNvPr>
          <p:cNvGrpSpPr/>
          <p:nvPr/>
        </p:nvGrpSpPr>
        <p:grpSpPr>
          <a:xfrm>
            <a:off x="1405832" y="4343400"/>
            <a:ext cx="2515035" cy="1440061"/>
            <a:chOff x="5541939" y="4478460"/>
            <a:chExt cx="2124559" cy="1381542"/>
          </a:xfrm>
        </p:grpSpPr>
        <p:sp>
          <p:nvSpPr>
            <p:cNvPr id="12" name="Content Placeholder 4">
              <a:extLst>
                <a:ext uri="{FF2B5EF4-FFF2-40B4-BE49-F238E27FC236}">
                  <a16:creationId xmlns:a16="http://schemas.microsoft.com/office/drawing/2014/main" id="{FBD26C44-55FA-4F04-A7E1-28FE41E074B7}"/>
                </a:ext>
              </a:extLst>
            </p:cNvPr>
            <p:cNvSpPr txBox="1">
              <a:spLocks/>
            </p:cNvSpPr>
            <p:nvPr/>
          </p:nvSpPr>
          <p:spPr>
            <a:xfrm>
              <a:off x="5654749" y="4478460"/>
              <a:ext cx="2011749" cy="113571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CSM NAME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Customer Success Manager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i="1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Primary point of contact, oversees project kick-off &amp; completion, ensures that the customer receives value with the platform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CA07D0-D2EC-4010-A0BB-302726B8E19F}"/>
                </a:ext>
              </a:extLst>
            </p:cNvPr>
            <p:cNvCxnSpPr/>
            <p:nvPr/>
          </p:nvCxnSpPr>
          <p:spPr>
            <a:xfrm>
              <a:off x="5541939" y="4570739"/>
              <a:ext cx="0" cy="1289263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063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557C-D4F6-4F23-A284-74EA5F65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via 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A8B46-59F5-4098-B096-0683E4C7F93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the strategic 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key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Assign action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 project accomplishments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Achieve business results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0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59623" y="1126764"/>
            <a:ext cx="3198608" cy="12909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rgbClr val="FFDF00"/>
                </a:solidFill>
                <a:latin typeface="Lato" charset="0"/>
                <a:ea typeface="Lato" charset="0"/>
                <a:cs typeface="Lato" charset="0"/>
              </a:rPr>
              <a:t>Steering Committee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9623" y="3410674"/>
            <a:ext cx="3198608" cy="12909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rgbClr val="FFDF00"/>
                </a:solidFill>
                <a:latin typeface="Lato" charset="0"/>
                <a:ea typeface="Lato" charset="0"/>
                <a:cs typeface="Lato" charset="0"/>
              </a:rPr>
              <a:t>Operations Committee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59623" y="5228915"/>
            <a:ext cx="3198608" cy="12909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rgbClr val="FFDF00"/>
                </a:solidFill>
                <a:latin typeface="Lato" charset="0"/>
                <a:ea typeface="Lato" charset="0"/>
                <a:cs typeface="Lato" charset="0"/>
              </a:rPr>
              <a:t>Testers</a:t>
            </a: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5758927" y="2417681"/>
            <a:ext cx="0" cy="992992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01617" y="1474540"/>
            <a:ext cx="3112545" cy="59536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Meet at project milestones</a:t>
            </a:r>
          </a:p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Set Strategic Vision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1617" y="3703177"/>
            <a:ext cx="3112545" cy="76142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Meet Weekly</a:t>
            </a:r>
          </a:p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Operationalize / Execute Vision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1617" y="5411702"/>
            <a:ext cx="3112545" cy="925343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Power Users</a:t>
            </a:r>
          </a:p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Test / pilot solution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40275" y="451757"/>
            <a:ext cx="3597839" cy="233613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/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[Customer]: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Executive Sponsor: 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Project Lead: </a:t>
            </a:r>
            <a:endParaRPr lang="en-US" sz="1200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Sales Ops Leader: </a:t>
            </a:r>
            <a:endParaRPr lang="en-US" sz="1200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Sales Manager(s):  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CRM Admin: 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Playbooks Admin: </a:t>
            </a:r>
            <a:endParaRPr lang="en-US" sz="1200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Trainer</a:t>
            </a:r>
            <a:r>
              <a:rPr lang="en-US" sz="1333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: </a:t>
            </a:r>
            <a:endParaRPr lang="en-US" sz="667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pPr marL="121917"/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XANT: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CSM:</a:t>
            </a:r>
            <a:endParaRPr lang="en-US" sz="1200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TC: </a:t>
            </a:r>
            <a:endParaRPr lang="en-US" sz="1200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06482" y="3212087"/>
            <a:ext cx="3594453" cy="17031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/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[Customer]: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Project Lead: 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Sales Manager(s): 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CRM Admin: 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Playbooks Admin: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Trainer:</a:t>
            </a:r>
            <a:endParaRPr lang="en-US" sz="1467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endParaRPr lang="en-US" sz="667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pPr marL="121917"/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XANT: </a:t>
            </a:r>
            <a:r>
              <a:rPr lang="en-US" sz="10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 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067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TC: </a:t>
            </a:r>
            <a:endParaRPr lang="en-US" sz="1067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106482" y="5560648"/>
            <a:ext cx="3597839" cy="59536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1-2 Users: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58927" y="4616923"/>
            <a:ext cx="0" cy="611992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58231" y="1619823"/>
            <a:ext cx="748251" cy="0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14162" y="1619823"/>
            <a:ext cx="645461" cy="0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14162" y="4060581"/>
            <a:ext cx="645461" cy="8899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14162" y="5874373"/>
            <a:ext cx="645461" cy="0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358231" y="5874373"/>
            <a:ext cx="748251" cy="0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358231" y="4060581"/>
            <a:ext cx="748251" cy="8899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6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F2BD-4498-4261-A7BC-CF938DAD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493" y="3037543"/>
            <a:ext cx="6774802" cy="782914"/>
          </a:xfrm>
        </p:spPr>
        <p:txBody>
          <a:bodyPr>
            <a:normAutofit/>
          </a:bodyPr>
          <a:lstStyle/>
          <a:p>
            <a:r>
              <a:rPr lang="en-US" sz="4400" dirty="0"/>
              <a:t>Completion VS Success</a:t>
            </a:r>
          </a:p>
        </p:txBody>
      </p:sp>
    </p:spTree>
    <p:extLst>
      <p:ext uri="{BB962C8B-B14F-4D97-AF65-F5344CB8AC3E}">
        <p14:creationId xmlns:p14="http://schemas.microsoft.com/office/powerpoint/2010/main" val="24298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5BC6-9E9B-4094-BCA7-0B731D81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266899"/>
            <a:ext cx="10515600" cy="782914"/>
          </a:xfrm>
        </p:spPr>
        <p:txBody>
          <a:bodyPr>
            <a:normAutofit/>
          </a:bodyPr>
          <a:lstStyle/>
          <a:p>
            <a:r>
              <a:rPr lang="en-US" sz="4000" dirty="0"/>
              <a:t>Average Project Timeline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ADDE78-BAC2-4150-AF85-1EB08F68F4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3676" y="826712"/>
          <a:ext cx="9243193" cy="5204575"/>
        </p:xfrm>
        <a:graphic>
          <a:graphicData uri="http://schemas.openxmlformats.org/drawingml/2006/table">
            <a:tbl>
              <a:tblPr firstRow="1" firstCol="1" bandRow="1"/>
              <a:tblGrid>
                <a:gridCol w="299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334">
                <a:tc gridSpan="5">
                  <a:txBody>
                    <a:bodyPr/>
                    <a:lstStyle/>
                    <a:p>
                      <a:pPr marL="0" marR="0" indent="2841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Activity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Open Sans Light" charset="0"/>
                        <a:ea typeface="Open Sans Light" charset="0"/>
                        <a:cs typeface="Open Sans Light" charset="0"/>
                      </a:endParaRP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W1</a:t>
                      </a: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W2</a:t>
                      </a: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W3</a:t>
                      </a: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W4</a:t>
                      </a: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Initiate</a:t>
                      </a: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88724"/>
                  </a:ext>
                </a:extLst>
              </a:tr>
              <a:tr h="81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Design</a:t>
                      </a:r>
                      <a:endParaRPr lang="en-US" sz="1600" dirty="0">
                        <a:latin typeface="Open Sans Light" charset="0"/>
                        <a:ea typeface="Open Sans Light" charset="0"/>
                        <a:cs typeface="Open Sans Light" charset="0"/>
                      </a:endParaRP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Build &amp; Test</a:t>
                      </a: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Launch &amp; Scale</a:t>
                      </a: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Project Completion</a:t>
                      </a: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93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DECC-4EE5-4F87-BF92-A364D43A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74" y="289815"/>
            <a:ext cx="10515600" cy="782914"/>
          </a:xfrm>
        </p:spPr>
        <p:txBody>
          <a:bodyPr>
            <a:normAutofit/>
          </a:bodyPr>
          <a:lstStyle/>
          <a:p>
            <a:r>
              <a:rPr lang="en-US" sz="4000" dirty="0"/>
              <a:t>Project Management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901C6-C942-4A57-B268-44009931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74" y="1589576"/>
            <a:ext cx="11345051" cy="3575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AFE68-9339-4523-A627-99F3A0C0B340}"/>
              </a:ext>
            </a:extLst>
          </p:cNvPr>
          <p:cNvSpPr txBox="1"/>
          <p:nvPr/>
        </p:nvSpPr>
        <p:spPr>
          <a:xfrm>
            <a:off x="538906" y="5449162"/>
            <a:ext cx="542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https://app.beynd.com/app/login</a:t>
            </a:r>
            <a:endParaRPr lang="en-US" dirty="0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4154569-E0D5-408B-8855-8185E40C08EF}"/>
              </a:ext>
            </a:extLst>
          </p:cNvPr>
          <p:cNvSpPr/>
          <p:nvPr/>
        </p:nvSpPr>
        <p:spPr>
          <a:xfrm>
            <a:off x="423474" y="2680456"/>
            <a:ext cx="2193891" cy="448638"/>
          </a:xfrm>
          <a:prstGeom prst="fram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7827-23B3-466C-90A6-7B2363B2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18" y="248104"/>
            <a:ext cx="10515600" cy="782914"/>
          </a:xfrm>
        </p:spPr>
        <p:txBody>
          <a:bodyPr>
            <a:normAutofit/>
          </a:bodyPr>
          <a:lstStyle/>
          <a:p>
            <a:r>
              <a:rPr lang="en-US" sz="4000" dirty="0"/>
              <a:t>Measuring Success – Business Results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67D241-B76E-4713-97CE-E88798A73237}"/>
              </a:ext>
            </a:extLst>
          </p:cNvPr>
          <p:cNvGrpSpPr/>
          <p:nvPr/>
        </p:nvGrpSpPr>
        <p:grpSpPr>
          <a:xfrm>
            <a:off x="2426524" y="1691516"/>
            <a:ext cx="6465805" cy="4065061"/>
            <a:chOff x="1831322" y="1126665"/>
            <a:chExt cx="4632029" cy="298426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A01464-6242-4F67-8F0A-EE0738CE4C3A}"/>
                </a:ext>
              </a:extLst>
            </p:cNvPr>
            <p:cNvSpPr txBox="1"/>
            <p:nvPr/>
          </p:nvSpPr>
          <p:spPr>
            <a:xfrm>
              <a:off x="1831322" y="1572996"/>
              <a:ext cx="1143000" cy="3108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Daily Dials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A65615-A7E1-4E30-B6AF-A0C342C6756B}"/>
                </a:ext>
              </a:extLst>
            </p:cNvPr>
            <p:cNvSpPr txBox="1"/>
            <p:nvPr/>
          </p:nvSpPr>
          <p:spPr>
            <a:xfrm>
              <a:off x="1831322" y="2018403"/>
              <a:ext cx="1143000" cy="3108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Contacts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7311E7-0B25-491A-837B-A9C84DF1ACBF}"/>
                </a:ext>
              </a:extLst>
            </p:cNvPr>
            <p:cNvSpPr txBox="1"/>
            <p:nvPr/>
          </p:nvSpPr>
          <p:spPr>
            <a:xfrm>
              <a:off x="1831322" y="2463810"/>
              <a:ext cx="1143000" cy="3108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Talk Time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149D18D-A230-4576-ACE0-D341B4E15709}"/>
                </a:ext>
              </a:extLst>
            </p:cNvPr>
            <p:cNvSpPr txBox="1"/>
            <p:nvPr/>
          </p:nvSpPr>
          <p:spPr>
            <a:xfrm>
              <a:off x="1831322" y="2909217"/>
              <a:ext cx="1143000" cy="3108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Appointments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20F9BB-D66C-410D-8329-2D9A26FCEE71}"/>
                </a:ext>
              </a:extLst>
            </p:cNvPr>
            <p:cNvSpPr txBox="1"/>
            <p:nvPr/>
          </p:nvSpPr>
          <p:spPr>
            <a:xfrm>
              <a:off x="1831322" y="3354624"/>
              <a:ext cx="1143000" cy="3108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 err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Opps</a:t>
              </a:r>
              <a:r>
                <a:rPr lang="en-US" sz="1600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 Created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343D0F-FC8E-4DD9-9850-5D60D9DCD235}"/>
                </a:ext>
              </a:extLst>
            </p:cNvPr>
            <p:cNvSpPr txBox="1"/>
            <p:nvPr/>
          </p:nvSpPr>
          <p:spPr>
            <a:xfrm>
              <a:off x="1831322" y="3800030"/>
              <a:ext cx="1143000" cy="3108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Adoption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7E3A8F4-8F67-4A8D-8EE5-A660074CAA7C}"/>
                </a:ext>
              </a:extLst>
            </p:cNvPr>
            <p:cNvSpPr txBox="1"/>
            <p:nvPr/>
          </p:nvSpPr>
          <p:spPr>
            <a:xfrm>
              <a:off x="5547659" y="3800029"/>
              <a:ext cx="915692" cy="22594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5F35E31-60E6-4422-9479-8ED295414B23}"/>
                </a:ext>
              </a:extLst>
            </p:cNvPr>
            <p:cNvSpPr txBox="1"/>
            <p:nvPr/>
          </p:nvSpPr>
          <p:spPr>
            <a:xfrm>
              <a:off x="3272653" y="1136336"/>
              <a:ext cx="915692" cy="248541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Lato" charset="0"/>
                  <a:ea typeface="Lato" charset="0"/>
                  <a:cs typeface="Lato" charset="0"/>
                </a:rPr>
                <a:t>Baseline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6CEC0CB-9BA9-4E26-9162-C312CD15B4A2}"/>
                </a:ext>
              </a:extLst>
            </p:cNvPr>
            <p:cNvSpPr txBox="1"/>
            <p:nvPr/>
          </p:nvSpPr>
          <p:spPr>
            <a:xfrm>
              <a:off x="4410156" y="1126665"/>
              <a:ext cx="915692" cy="2485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Lato" charset="0"/>
                  <a:ea typeface="Lato" charset="0"/>
                  <a:cs typeface="Lato" charset="0"/>
                </a:rPr>
                <a:t>Target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6873CA-AD1E-49AD-A9A2-3EA3A1908009}"/>
                </a:ext>
              </a:extLst>
            </p:cNvPr>
            <p:cNvSpPr txBox="1"/>
            <p:nvPr/>
          </p:nvSpPr>
          <p:spPr>
            <a:xfrm>
              <a:off x="5547659" y="1136336"/>
              <a:ext cx="915692" cy="24854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Lato" charset="0"/>
                  <a:ea typeface="Lato" charset="0"/>
                  <a:cs typeface="Lato" charset="0"/>
                </a:rPr>
                <a:t>Actual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AFFB25-D7F8-4EDF-B0D0-34DD0EBA3010}"/>
                </a:ext>
              </a:extLst>
            </p:cNvPr>
            <p:cNvSpPr txBox="1"/>
            <p:nvPr/>
          </p:nvSpPr>
          <p:spPr>
            <a:xfrm>
              <a:off x="3272653" y="1580285"/>
              <a:ext cx="915692" cy="307777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0D9E782-803E-4C3C-971A-3A506AFC80FB}"/>
                </a:ext>
              </a:extLst>
            </p:cNvPr>
            <p:cNvSpPr txBox="1"/>
            <p:nvPr/>
          </p:nvSpPr>
          <p:spPr>
            <a:xfrm>
              <a:off x="4410156" y="1570614"/>
              <a:ext cx="91569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F33189-FC67-446B-AFF3-885E51A0F1C2}"/>
                </a:ext>
              </a:extLst>
            </p:cNvPr>
            <p:cNvSpPr txBox="1"/>
            <p:nvPr/>
          </p:nvSpPr>
          <p:spPr>
            <a:xfrm>
              <a:off x="5547659" y="1580285"/>
              <a:ext cx="915692" cy="22594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F9F7BEE-1239-4317-8DBE-C1A747193604}"/>
                </a:ext>
              </a:extLst>
            </p:cNvPr>
            <p:cNvSpPr txBox="1"/>
            <p:nvPr/>
          </p:nvSpPr>
          <p:spPr>
            <a:xfrm>
              <a:off x="3272653" y="2024234"/>
              <a:ext cx="915692" cy="307777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7433DFB-9C46-4D33-86D4-4CA29F0FAE22}"/>
                </a:ext>
              </a:extLst>
            </p:cNvPr>
            <p:cNvSpPr txBox="1"/>
            <p:nvPr/>
          </p:nvSpPr>
          <p:spPr>
            <a:xfrm>
              <a:off x="4410156" y="2014563"/>
              <a:ext cx="91569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7C221C8-F342-40D5-ABBB-C194C01BA360}"/>
                </a:ext>
              </a:extLst>
            </p:cNvPr>
            <p:cNvSpPr txBox="1"/>
            <p:nvPr/>
          </p:nvSpPr>
          <p:spPr>
            <a:xfrm>
              <a:off x="5547659" y="2024234"/>
              <a:ext cx="915692" cy="22594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902E63D-103D-477F-9F5B-443974A3C4B8}"/>
                </a:ext>
              </a:extLst>
            </p:cNvPr>
            <p:cNvSpPr txBox="1"/>
            <p:nvPr/>
          </p:nvSpPr>
          <p:spPr>
            <a:xfrm>
              <a:off x="3272653" y="2468183"/>
              <a:ext cx="915692" cy="307777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BCB8C6-D480-4C72-81C9-AF4D1AD880DC}"/>
                </a:ext>
              </a:extLst>
            </p:cNvPr>
            <p:cNvSpPr txBox="1"/>
            <p:nvPr/>
          </p:nvSpPr>
          <p:spPr>
            <a:xfrm>
              <a:off x="4410156" y="2458512"/>
              <a:ext cx="91569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A8B498-D211-4D50-82B8-17058EF338FA}"/>
                </a:ext>
              </a:extLst>
            </p:cNvPr>
            <p:cNvSpPr txBox="1"/>
            <p:nvPr/>
          </p:nvSpPr>
          <p:spPr>
            <a:xfrm>
              <a:off x="5547659" y="2468183"/>
              <a:ext cx="915692" cy="22594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67ABA56-C586-4647-9C42-E5843A3AF38E}"/>
                </a:ext>
              </a:extLst>
            </p:cNvPr>
            <p:cNvSpPr txBox="1"/>
            <p:nvPr/>
          </p:nvSpPr>
          <p:spPr>
            <a:xfrm>
              <a:off x="3272653" y="2912132"/>
              <a:ext cx="915692" cy="307777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BF2336-FFB7-4BFD-848D-9A5DEAF0F042}"/>
                </a:ext>
              </a:extLst>
            </p:cNvPr>
            <p:cNvSpPr txBox="1"/>
            <p:nvPr/>
          </p:nvSpPr>
          <p:spPr>
            <a:xfrm>
              <a:off x="4410156" y="2902461"/>
              <a:ext cx="91569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A5601B7-731C-4FA8-A2EA-57B5EF579A5F}"/>
                </a:ext>
              </a:extLst>
            </p:cNvPr>
            <p:cNvSpPr txBox="1"/>
            <p:nvPr/>
          </p:nvSpPr>
          <p:spPr>
            <a:xfrm>
              <a:off x="5547659" y="2912132"/>
              <a:ext cx="915692" cy="22594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4225F3D-3D1F-4694-BB90-111FACB1C686}"/>
                </a:ext>
              </a:extLst>
            </p:cNvPr>
            <p:cNvSpPr txBox="1"/>
            <p:nvPr/>
          </p:nvSpPr>
          <p:spPr>
            <a:xfrm>
              <a:off x="3272653" y="3356081"/>
              <a:ext cx="915692" cy="307777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3691EF6-153D-4F03-825C-1F641FE83FF6}"/>
                </a:ext>
              </a:extLst>
            </p:cNvPr>
            <p:cNvSpPr txBox="1"/>
            <p:nvPr/>
          </p:nvSpPr>
          <p:spPr>
            <a:xfrm>
              <a:off x="4410156" y="3346410"/>
              <a:ext cx="91569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0D64DE8-315D-47A0-BDA4-6A1E5FA95319}"/>
                </a:ext>
              </a:extLst>
            </p:cNvPr>
            <p:cNvSpPr txBox="1"/>
            <p:nvPr/>
          </p:nvSpPr>
          <p:spPr>
            <a:xfrm>
              <a:off x="5547659" y="3356081"/>
              <a:ext cx="915692" cy="22594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C67386B-4A7E-4716-8AFB-58419B404214}"/>
                </a:ext>
              </a:extLst>
            </p:cNvPr>
            <p:cNvSpPr txBox="1"/>
            <p:nvPr/>
          </p:nvSpPr>
          <p:spPr>
            <a:xfrm>
              <a:off x="3272653" y="3800030"/>
              <a:ext cx="915692" cy="307777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8A291D9-AC9E-4C31-8560-3C9B2A637DD8}"/>
                </a:ext>
              </a:extLst>
            </p:cNvPr>
            <p:cNvSpPr txBox="1"/>
            <p:nvPr/>
          </p:nvSpPr>
          <p:spPr>
            <a:xfrm>
              <a:off x="4410156" y="3790359"/>
              <a:ext cx="91569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690328"/>
      </p:ext>
    </p:extLst>
  </p:cSld>
  <p:clrMapOvr>
    <a:masterClrMapping/>
  </p:clrMapOvr>
</p:sld>
</file>

<file path=ppt/theme/theme1.xml><?xml version="1.0" encoding="utf-8"?>
<a:theme xmlns:a="http://schemas.openxmlformats.org/drawingml/2006/main" name="XANTtheme">
  <a:themeElements>
    <a:clrScheme name="XANTcolors 1">
      <a:dk1>
        <a:srgbClr val="000000"/>
      </a:dk1>
      <a:lt1>
        <a:srgbClr val="FFFFFF"/>
      </a:lt1>
      <a:dk2>
        <a:srgbClr val="162739"/>
      </a:dk2>
      <a:lt2>
        <a:srgbClr val="B1C5D2"/>
      </a:lt2>
      <a:accent1>
        <a:srgbClr val="162739"/>
      </a:accent1>
      <a:accent2>
        <a:srgbClr val="FFDE00"/>
      </a:accent2>
      <a:accent3>
        <a:srgbClr val="687F92"/>
      </a:accent3>
      <a:accent4>
        <a:srgbClr val="B1C5D2"/>
      </a:accent4>
      <a:accent5>
        <a:srgbClr val="DBE3E8"/>
      </a:accent5>
      <a:accent6>
        <a:srgbClr val="F3F7F8"/>
      </a:accent6>
      <a:hlink>
        <a:srgbClr val="162739"/>
      </a:hlink>
      <a:folHlink>
        <a:srgbClr val="687F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ybooks for SFDC - Onboarding Kick-off" id="{FA96138E-C0E4-4CA9-85A2-F3785383F52E}" vid="{083E2ADB-C974-4EDA-B65C-B0D29A66FB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Playbooks for SFDC - Onboarding Kick-off</Template>
  <TotalTime>1672</TotalTime>
  <Words>520</Words>
  <Application>Microsoft Macintosh PowerPoint</Application>
  <PresentationFormat>Widescreen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Lato</vt:lpstr>
      <vt:lpstr>Open Sans</vt:lpstr>
      <vt:lpstr>Open Sans Light</vt:lpstr>
      <vt:lpstr>Roboto</vt:lpstr>
      <vt:lpstr>Roboto Light</vt:lpstr>
      <vt:lpstr>Roboto Medium</vt:lpstr>
      <vt:lpstr>XANTtheme</vt:lpstr>
      <vt:lpstr>Playbooks for SFDC Onboarding Kick-off</vt:lpstr>
      <vt:lpstr>AGENDA</vt:lpstr>
      <vt:lpstr>Introductions: XANT</vt:lpstr>
      <vt:lpstr>Governance via Steering Committee</vt:lpstr>
      <vt:lpstr>Governance </vt:lpstr>
      <vt:lpstr>Completion VS Success</vt:lpstr>
      <vt:lpstr>Average Project Timeline</vt:lpstr>
      <vt:lpstr>Project Management Application</vt:lpstr>
      <vt:lpstr>Measuring Success – Business Results</vt:lpstr>
      <vt:lpstr>Review Statement of work (SOW)</vt:lpstr>
      <vt:lpstr>Salesforce.com Changes</vt:lpstr>
      <vt:lpstr>Additional resources</vt:lpstr>
      <vt:lpstr>Up Next</vt:lpstr>
      <vt:lpstr>Thank You</vt:lpstr>
      <vt:lpstr>Set up Integration user &amp; provision Playbooks 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Playbooks for SFDC Onboarding Kick-off</dc:title>
  <dc:creator>Stuart Spieth</dc:creator>
  <cp:lastModifiedBy>Michael Brondello</cp:lastModifiedBy>
  <cp:revision>11</cp:revision>
  <dcterms:created xsi:type="dcterms:W3CDTF">2019-11-04T23:38:58Z</dcterms:created>
  <dcterms:modified xsi:type="dcterms:W3CDTF">2019-11-12T19:36:11Z</dcterms:modified>
</cp:coreProperties>
</file>